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Arbeitsblat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Arbeitsblat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Arbeitsblat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Arbeitsblat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Arbeitsblat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Arbeitsblat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Arbeitsblat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Arbeitsblat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Arbeitsblat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Arbeitsblat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Arbeitsblat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Arbeitsblat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Arbeitsblat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Arbeitsblat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Arbeitsblat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Arbeitsblat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Arbeitsblat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Arbeitsblat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Arbeitsblat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Arbeitsblat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Arbeitsblat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Arbeitsblat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Arbeitsblat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Arbeitsblat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Arbeitsblat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pieChart>
        <c:varyColors val="1"/>
        <c:ser>
          <c:idx val="0"/>
          <c:order val="0"/>
          <c:tx>
            <c:strRef>
              <c:f>Blatt1!$B$1</c:f>
              <c:strCache>
                <c:ptCount val="1"/>
                <c:pt idx="0">
                  <c:v>Teilnahme</c:v>
                </c:pt>
              </c:strCache>
            </c:strRef>
          </c:tx>
          <c:cat>
            <c:strRef>
              <c:f>Blatt1!$A$2:$A$5</c:f>
              <c:strCache>
                <c:ptCount val="3"/>
                <c:pt idx="0">
                  <c:v>4a</c:v>
                </c:pt>
                <c:pt idx="1">
                  <c:v>4b</c:v>
                </c:pt>
                <c:pt idx="2">
                  <c:v>nicht t.</c:v>
                </c:pt>
              </c:strCache>
            </c:strRef>
          </c:cat>
          <c:val>
            <c:numRef>
              <c:f>Blatt1!$B$2:$B$5</c:f>
              <c:numCache>
                <c:formatCode>General</c:formatCode>
                <c:ptCount val="4"/>
                <c:pt idx="0">
                  <c:v>22</c:v>
                </c:pt>
                <c:pt idx="1">
                  <c:v>20</c:v>
                </c:pt>
                <c:pt idx="2">
                  <c:v>4</c:v>
                </c:pt>
              </c:numCache>
            </c:numRef>
          </c:val>
        </c:ser>
        <c:firstSliceAng val="0"/>
      </c:pieChart>
    </c:plotArea>
    <c:legend>
      <c:legendPos val="r"/>
      <c:legendEntry>
        <c:idx val="3"/>
        <c:delete val="1"/>
      </c:legendEntry>
      <c:layout/>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den Leistungsanforderungen</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9</c:v>
                </c:pt>
                <c:pt idx="1">
                  <c:v>23</c:v>
                </c:pt>
                <c:pt idx="2">
                  <c:v>3</c:v>
                </c:pt>
                <c:pt idx="3">
                  <c:v>4</c:v>
                </c:pt>
                <c:pt idx="4">
                  <c:v>2</c:v>
                </c:pt>
              </c:numCache>
            </c:numRef>
          </c:val>
        </c:ser>
        <c:axId val="114492544"/>
        <c:axId val="114494464"/>
      </c:barChart>
      <c:catAx>
        <c:axId val="114492544"/>
        <c:scaling>
          <c:orientation val="minMax"/>
        </c:scaling>
        <c:axPos val="b"/>
        <c:tickLblPos val="nextTo"/>
        <c:crossAx val="114494464"/>
        <c:crosses val="autoZero"/>
        <c:auto val="1"/>
        <c:lblAlgn val="ctr"/>
        <c:lblOffset val="100"/>
      </c:catAx>
      <c:valAx>
        <c:axId val="114494464"/>
        <c:scaling>
          <c:orientation val="minMax"/>
        </c:scaling>
        <c:axPos val="l"/>
        <c:majorGridlines/>
        <c:numFmt formatCode="General" sourceLinked="1"/>
        <c:tickLblPos val="nextTo"/>
        <c:crossAx val="114492544"/>
        <c:crosses val="autoZero"/>
        <c:crossBetween val="between"/>
      </c:valAx>
    </c:plotArea>
    <c:legend>
      <c:legendPos val="r"/>
      <c:layout/>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Bei Prüfungen und in der Notengebung (Transparenz, klare Richtlinien, faire Benotung)</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10</c:v>
                </c:pt>
                <c:pt idx="1">
                  <c:v>16</c:v>
                </c:pt>
                <c:pt idx="2">
                  <c:v>9</c:v>
                </c:pt>
                <c:pt idx="3">
                  <c:v>3</c:v>
                </c:pt>
                <c:pt idx="4">
                  <c:v>1</c:v>
                </c:pt>
              </c:numCache>
            </c:numRef>
          </c:val>
        </c:ser>
        <c:axId val="117692288"/>
        <c:axId val="117912320"/>
      </c:barChart>
      <c:catAx>
        <c:axId val="117692288"/>
        <c:scaling>
          <c:orientation val="minMax"/>
        </c:scaling>
        <c:axPos val="b"/>
        <c:tickLblPos val="nextTo"/>
        <c:crossAx val="117912320"/>
        <c:crosses val="autoZero"/>
        <c:auto val="1"/>
        <c:lblAlgn val="ctr"/>
        <c:lblOffset val="100"/>
      </c:catAx>
      <c:valAx>
        <c:axId val="117912320"/>
        <c:scaling>
          <c:orientation val="minMax"/>
        </c:scaling>
        <c:axPos val="l"/>
        <c:majorGridlines/>
        <c:numFmt formatCode="General" sourceLinked="1"/>
        <c:tickLblPos val="nextTo"/>
        <c:crossAx val="117692288"/>
        <c:crosses val="autoZero"/>
        <c:crossBetween val="between"/>
      </c:valAx>
    </c:plotArea>
    <c:legend>
      <c:legendPos val="r"/>
      <c:layout/>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Im persönlichen Umgang mit dem Kind (Freundlichkeit, Geduld, Zuwendung...)</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18</c:v>
                </c:pt>
                <c:pt idx="1">
                  <c:v>15</c:v>
                </c:pt>
                <c:pt idx="2">
                  <c:v>5</c:v>
                </c:pt>
                <c:pt idx="3">
                  <c:v>2</c:v>
                </c:pt>
                <c:pt idx="4">
                  <c:v>0</c:v>
                </c:pt>
              </c:numCache>
            </c:numRef>
          </c:val>
        </c:ser>
        <c:axId val="118062080"/>
        <c:axId val="126995072"/>
      </c:barChart>
      <c:catAx>
        <c:axId val="118062080"/>
        <c:scaling>
          <c:orientation val="minMax"/>
        </c:scaling>
        <c:axPos val="b"/>
        <c:tickLblPos val="nextTo"/>
        <c:crossAx val="126995072"/>
        <c:crosses val="autoZero"/>
        <c:auto val="1"/>
        <c:lblAlgn val="ctr"/>
        <c:lblOffset val="100"/>
      </c:catAx>
      <c:valAx>
        <c:axId val="126995072"/>
        <c:scaling>
          <c:orientation val="minMax"/>
        </c:scaling>
        <c:axPos val="l"/>
        <c:majorGridlines/>
        <c:numFmt formatCode="General" sourceLinked="1"/>
        <c:tickLblPos val="nextTo"/>
        <c:crossAx val="118062080"/>
        <c:crosses val="autoZero"/>
        <c:crossBetween val="between"/>
      </c:valAx>
    </c:plotArea>
    <c:legend>
      <c:legendPos val="r"/>
      <c:layout/>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Wie die Lehrer Ihr Kind für den Unterricht motivieren/begeistern konnten</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10</c:v>
                </c:pt>
                <c:pt idx="1">
                  <c:v>22</c:v>
                </c:pt>
                <c:pt idx="2">
                  <c:v>6</c:v>
                </c:pt>
                <c:pt idx="3">
                  <c:v>1</c:v>
                </c:pt>
                <c:pt idx="4">
                  <c:v>2</c:v>
                </c:pt>
              </c:numCache>
            </c:numRef>
          </c:val>
        </c:ser>
        <c:axId val="132733184"/>
        <c:axId val="132739072"/>
      </c:barChart>
      <c:catAx>
        <c:axId val="132733184"/>
        <c:scaling>
          <c:orientation val="minMax"/>
        </c:scaling>
        <c:axPos val="b"/>
        <c:tickLblPos val="nextTo"/>
        <c:crossAx val="132739072"/>
        <c:crosses val="autoZero"/>
        <c:auto val="1"/>
        <c:lblAlgn val="ctr"/>
        <c:lblOffset val="100"/>
      </c:catAx>
      <c:valAx>
        <c:axId val="132739072"/>
        <c:scaling>
          <c:orientation val="minMax"/>
        </c:scaling>
        <c:axPos val="l"/>
        <c:majorGridlines/>
        <c:numFmt formatCode="General" sourceLinked="1"/>
        <c:tickLblPos val="nextTo"/>
        <c:crossAx val="132733184"/>
        <c:crosses val="autoZero"/>
        <c:crossBetween val="between"/>
      </c:valAx>
    </c:plotArea>
    <c:legend>
      <c:legendPos val="r"/>
      <c:layout/>
    </c:legend>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den Ergebnissen des Unterrichts (was und wie viel ihr Kind gelernt hat)</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13</c:v>
                </c:pt>
                <c:pt idx="1">
                  <c:v>21</c:v>
                </c:pt>
                <c:pt idx="2">
                  <c:v>7</c:v>
                </c:pt>
                <c:pt idx="3">
                  <c:v>1</c:v>
                </c:pt>
                <c:pt idx="4">
                  <c:v>1</c:v>
                </c:pt>
              </c:numCache>
            </c:numRef>
          </c:val>
        </c:ser>
        <c:axId val="133339776"/>
        <c:axId val="152011136"/>
      </c:barChart>
      <c:catAx>
        <c:axId val="133339776"/>
        <c:scaling>
          <c:orientation val="minMax"/>
        </c:scaling>
        <c:axPos val="b"/>
        <c:tickLblPos val="nextTo"/>
        <c:crossAx val="152011136"/>
        <c:crosses val="autoZero"/>
        <c:auto val="1"/>
        <c:lblAlgn val="ctr"/>
        <c:lblOffset val="100"/>
      </c:catAx>
      <c:valAx>
        <c:axId val="152011136"/>
        <c:scaling>
          <c:orientation val="minMax"/>
        </c:scaling>
        <c:axPos val="l"/>
        <c:majorGridlines/>
        <c:numFmt formatCode="General" sourceLinked="1"/>
        <c:tickLblPos val="nextTo"/>
        <c:crossAx val="133339776"/>
        <c:crosses val="autoZero"/>
        <c:crossBetween val="between"/>
      </c:valAx>
    </c:plotArea>
    <c:legend>
      <c:legendPos val="r"/>
      <c:layout/>
    </c:legend>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de-AT"/>
  <c:style val="18"/>
  <c:chart>
    <c:title>
      <c:layout>
        <c:manualLayout>
          <c:xMode val="edge"/>
          <c:yMode val="edge"/>
          <c:x val="0.10416666666666716"/>
          <c:y val="2.3809523809523812E-2"/>
        </c:manualLayout>
      </c:layout>
    </c:title>
    <c:plotArea>
      <c:layout/>
      <c:barChart>
        <c:barDir val="col"/>
        <c:grouping val="clustered"/>
        <c:ser>
          <c:idx val="0"/>
          <c:order val="0"/>
          <c:tx>
            <c:strRef>
              <c:f>Blatt1!$B$1</c:f>
              <c:strCache>
                <c:ptCount val="1"/>
                <c:pt idx="0">
                  <c:v>Wie die Eigenverantwortlichkeit Ihres Kindes gefördert wurde</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16</c:v>
                </c:pt>
                <c:pt idx="1">
                  <c:v>19</c:v>
                </c:pt>
                <c:pt idx="2">
                  <c:v>4</c:v>
                </c:pt>
                <c:pt idx="3">
                  <c:v>0</c:v>
                </c:pt>
                <c:pt idx="4">
                  <c:v>2</c:v>
                </c:pt>
              </c:numCache>
            </c:numRef>
          </c:val>
        </c:ser>
        <c:axId val="139182464"/>
        <c:axId val="139185152"/>
      </c:barChart>
      <c:catAx>
        <c:axId val="139182464"/>
        <c:scaling>
          <c:orientation val="minMax"/>
        </c:scaling>
        <c:axPos val="b"/>
        <c:tickLblPos val="nextTo"/>
        <c:crossAx val="139185152"/>
        <c:crosses val="autoZero"/>
        <c:auto val="1"/>
        <c:lblAlgn val="ctr"/>
        <c:lblOffset val="100"/>
      </c:catAx>
      <c:valAx>
        <c:axId val="139185152"/>
        <c:scaling>
          <c:orientation val="minMax"/>
        </c:scaling>
        <c:axPos val="l"/>
        <c:majorGridlines/>
        <c:numFmt formatCode="General" sourceLinked="1"/>
        <c:tickLblPos val="nextTo"/>
        <c:crossAx val="139182464"/>
        <c:crosses val="autoZero"/>
        <c:crossBetween val="between"/>
      </c:valAx>
    </c:plotArea>
    <c:legend>
      <c:legendPos val="r"/>
      <c:layout/>
    </c:legend>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Wie vielseitig und zeitgemäß der Unterricht war</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14</c:v>
                </c:pt>
                <c:pt idx="1">
                  <c:v>21</c:v>
                </c:pt>
                <c:pt idx="2">
                  <c:v>3</c:v>
                </c:pt>
                <c:pt idx="3">
                  <c:v>2</c:v>
                </c:pt>
                <c:pt idx="4">
                  <c:v>3</c:v>
                </c:pt>
              </c:numCache>
            </c:numRef>
          </c:val>
        </c:ser>
        <c:axId val="151953408"/>
        <c:axId val="151954944"/>
      </c:barChart>
      <c:catAx>
        <c:axId val="151953408"/>
        <c:scaling>
          <c:orientation val="minMax"/>
        </c:scaling>
        <c:axPos val="b"/>
        <c:tickLblPos val="nextTo"/>
        <c:crossAx val="151954944"/>
        <c:crosses val="autoZero"/>
        <c:auto val="1"/>
        <c:lblAlgn val="ctr"/>
        <c:lblOffset val="100"/>
      </c:catAx>
      <c:valAx>
        <c:axId val="151954944"/>
        <c:scaling>
          <c:orientation val="minMax"/>
        </c:scaling>
        <c:axPos val="l"/>
        <c:majorGridlines/>
        <c:numFmt formatCode="General" sourceLinked="1"/>
        <c:tickLblPos val="nextTo"/>
        <c:crossAx val="151953408"/>
        <c:crosses val="autoZero"/>
        <c:crossBetween val="between"/>
      </c:valAx>
    </c:plotArea>
    <c:legend>
      <c:legendPos val="r"/>
      <c:layout/>
    </c:legend>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der sozialen Qualität der Schule (Wertschätzung, Rücksichtnahme, Hilfsbereitschaft, Unterstützung durch Lehrer und Schüler)</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18</c:v>
                </c:pt>
                <c:pt idx="1">
                  <c:v>17</c:v>
                </c:pt>
                <c:pt idx="2">
                  <c:v>4</c:v>
                </c:pt>
                <c:pt idx="3">
                  <c:v>3</c:v>
                </c:pt>
                <c:pt idx="4">
                  <c:v>0</c:v>
                </c:pt>
              </c:numCache>
            </c:numRef>
          </c:val>
        </c:ser>
        <c:axId val="151982848"/>
        <c:axId val="151985152"/>
      </c:barChart>
      <c:catAx>
        <c:axId val="151982848"/>
        <c:scaling>
          <c:orientation val="minMax"/>
        </c:scaling>
        <c:axPos val="b"/>
        <c:tickLblPos val="nextTo"/>
        <c:crossAx val="151985152"/>
        <c:crosses val="autoZero"/>
        <c:auto val="1"/>
        <c:lblAlgn val="ctr"/>
        <c:lblOffset val="100"/>
      </c:catAx>
      <c:valAx>
        <c:axId val="151985152"/>
        <c:scaling>
          <c:orientation val="minMax"/>
        </c:scaling>
        <c:axPos val="l"/>
        <c:majorGridlines/>
        <c:numFmt formatCode="General" sourceLinked="1"/>
        <c:tickLblPos val="nextTo"/>
        <c:crossAx val="151982848"/>
        <c:crosses val="autoZero"/>
        <c:crossBetween val="between"/>
      </c:valAx>
    </c:plotArea>
    <c:legend>
      <c:legendPos val="r"/>
      <c:layout/>
    </c:legend>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Im Umgang mit Problemen (z.B. bei schwierigen Kindern) und den Maßnahmen zur Konfliktlösung</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12</c:v>
                </c:pt>
                <c:pt idx="1">
                  <c:v>15</c:v>
                </c:pt>
                <c:pt idx="2">
                  <c:v>8</c:v>
                </c:pt>
                <c:pt idx="3">
                  <c:v>4</c:v>
                </c:pt>
                <c:pt idx="4">
                  <c:v>3</c:v>
                </c:pt>
              </c:numCache>
            </c:numRef>
          </c:val>
        </c:ser>
        <c:axId val="152086400"/>
        <c:axId val="152178688"/>
      </c:barChart>
      <c:catAx>
        <c:axId val="152086400"/>
        <c:scaling>
          <c:orientation val="minMax"/>
        </c:scaling>
        <c:axPos val="b"/>
        <c:tickLblPos val="nextTo"/>
        <c:crossAx val="152178688"/>
        <c:crosses val="autoZero"/>
        <c:auto val="1"/>
        <c:lblAlgn val="ctr"/>
        <c:lblOffset val="100"/>
      </c:catAx>
      <c:valAx>
        <c:axId val="152178688"/>
        <c:scaling>
          <c:orientation val="minMax"/>
        </c:scaling>
        <c:axPos val="l"/>
        <c:majorGridlines/>
        <c:numFmt formatCode="General" sourceLinked="1"/>
        <c:tickLblPos val="nextTo"/>
        <c:crossAx val="152086400"/>
        <c:crosses val="autoZero"/>
        <c:crossBetween val="between"/>
      </c:valAx>
    </c:plotArea>
    <c:legend>
      <c:legendPos val="r"/>
      <c:layout/>
    </c:legend>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der Qualität der materiellen Rahmenbedingungen (schöne Räume, passende Möbel, technische Ausstattung, moderne Lehrmittel)</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25</c:v>
                </c:pt>
                <c:pt idx="1">
                  <c:v>14</c:v>
                </c:pt>
                <c:pt idx="2">
                  <c:v>3</c:v>
                </c:pt>
                <c:pt idx="3">
                  <c:v>0</c:v>
                </c:pt>
                <c:pt idx="4">
                  <c:v>0</c:v>
                </c:pt>
              </c:numCache>
            </c:numRef>
          </c:val>
        </c:ser>
        <c:axId val="152221184"/>
        <c:axId val="152397312"/>
      </c:barChart>
      <c:catAx>
        <c:axId val="152221184"/>
        <c:scaling>
          <c:orientation val="minMax"/>
        </c:scaling>
        <c:axPos val="b"/>
        <c:tickLblPos val="nextTo"/>
        <c:crossAx val="152397312"/>
        <c:crosses val="autoZero"/>
        <c:auto val="1"/>
        <c:lblAlgn val="ctr"/>
        <c:lblOffset val="100"/>
      </c:catAx>
      <c:valAx>
        <c:axId val="152397312"/>
        <c:scaling>
          <c:orientation val="minMax"/>
        </c:scaling>
        <c:axPos val="l"/>
        <c:majorGridlines/>
        <c:numFmt formatCode="General" sourceLinked="1"/>
        <c:tickLblPos val="nextTo"/>
        <c:crossAx val="152221184"/>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Die Zahl der persönlichen Gespräche in den 4 Jahren war:</c:v>
                </c:pt>
              </c:strCache>
            </c:strRef>
          </c:tx>
          <c:cat>
            <c:strRef>
              <c:f>Blatt1!$A$2:$A$5</c:f>
              <c:strCache>
                <c:ptCount val="3"/>
                <c:pt idx="0">
                  <c:v>zu wenig</c:v>
                </c:pt>
                <c:pt idx="1">
                  <c:v>genau richtig</c:v>
                </c:pt>
                <c:pt idx="2">
                  <c:v>bereits zu viel</c:v>
                </c:pt>
              </c:strCache>
            </c:strRef>
          </c:cat>
          <c:val>
            <c:numRef>
              <c:f>Blatt1!$B$2:$B$5</c:f>
              <c:numCache>
                <c:formatCode>General</c:formatCode>
                <c:ptCount val="4"/>
                <c:pt idx="0">
                  <c:v>3</c:v>
                </c:pt>
                <c:pt idx="1">
                  <c:v>37</c:v>
                </c:pt>
                <c:pt idx="2">
                  <c:v>0</c:v>
                </c:pt>
                <c:pt idx="3">
                  <c:v>1</c:v>
                </c:pt>
              </c:numCache>
            </c:numRef>
          </c:val>
        </c:ser>
        <c:axId val="105904384"/>
        <c:axId val="107755008"/>
      </c:barChart>
      <c:catAx>
        <c:axId val="105904384"/>
        <c:scaling>
          <c:orientation val="minMax"/>
        </c:scaling>
        <c:axPos val="b"/>
        <c:tickLblPos val="nextTo"/>
        <c:crossAx val="107755008"/>
        <c:crosses val="autoZero"/>
        <c:auto val="1"/>
        <c:lblAlgn val="ctr"/>
        <c:lblOffset val="100"/>
      </c:catAx>
      <c:valAx>
        <c:axId val="107755008"/>
        <c:scaling>
          <c:orientation val="minMax"/>
        </c:scaling>
        <c:axPos val="l"/>
        <c:majorGridlines/>
        <c:numFmt formatCode="General" sourceLinked="1"/>
        <c:tickLblPos val="nextTo"/>
        <c:crossAx val="105904384"/>
        <c:crosses val="autoZero"/>
        <c:crossBetween val="between"/>
      </c:valAx>
    </c:plotArea>
    <c:legend>
      <c:legendPos val="r"/>
      <c:layout/>
    </c:legend>
    <c:plotVisOnly val="1"/>
    <c:dispBlanksAs val="gap"/>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der gezielten Förderung der Begabungen und Interessen Ihres Kindes (Wahlpflichtfächer, Unverbindliche Ü., Wettbewerbe, Zusatzangebote...)</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12</c:v>
                </c:pt>
                <c:pt idx="1">
                  <c:v>22</c:v>
                </c:pt>
                <c:pt idx="2">
                  <c:v>8</c:v>
                </c:pt>
                <c:pt idx="3">
                  <c:v>0</c:v>
                </c:pt>
                <c:pt idx="4">
                  <c:v>1</c:v>
                </c:pt>
              </c:numCache>
            </c:numRef>
          </c:val>
        </c:ser>
        <c:axId val="151543808"/>
        <c:axId val="151545728"/>
      </c:barChart>
      <c:catAx>
        <c:axId val="151543808"/>
        <c:scaling>
          <c:orientation val="minMax"/>
        </c:scaling>
        <c:axPos val="b"/>
        <c:tickLblPos val="nextTo"/>
        <c:crossAx val="151545728"/>
        <c:crosses val="autoZero"/>
        <c:auto val="1"/>
        <c:lblAlgn val="ctr"/>
        <c:lblOffset val="100"/>
      </c:catAx>
      <c:valAx>
        <c:axId val="151545728"/>
        <c:scaling>
          <c:orientation val="minMax"/>
        </c:scaling>
        <c:axPos val="l"/>
        <c:majorGridlines/>
        <c:numFmt formatCode="General" sourceLinked="1"/>
        <c:tickLblPos val="nextTo"/>
        <c:crossAx val="151543808"/>
        <c:crosses val="autoZero"/>
        <c:crossBetween val="between"/>
      </c:valAx>
    </c:plotArea>
    <c:legend>
      <c:legendPos val="r"/>
      <c:layout/>
    </c:legend>
    <c:plotVisOnly val="1"/>
    <c:dispBlanksAs val="gap"/>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dem pädagogischen Angebot derSchule (gemeinsame schulische Aktivitäten, Feste und Feiern, Schülerreisen, Wandertage, Exkursionen...)</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27</c:v>
                </c:pt>
                <c:pt idx="1">
                  <c:v>12</c:v>
                </c:pt>
                <c:pt idx="2">
                  <c:v>3</c:v>
                </c:pt>
                <c:pt idx="3">
                  <c:v>0</c:v>
                </c:pt>
                <c:pt idx="4">
                  <c:v>0</c:v>
                </c:pt>
              </c:numCache>
            </c:numRef>
          </c:val>
        </c:ser>
        <c:axId val="132839296"/>
        <c:axId val="139184000"/>
      </c:barChart>
      <c:catAx>
        <c:axId val="132839296"/>
        <c:scaling>
          <c:orientation val="minMax"/>
        </c:scaling>
        <c:axPos val="b"/>
        <c:tickLblPos val="nextTo"/>
        <c:crossAx val="139184000"/>
        <c:crosses val="autoZero"/>
        <c:auto val="1"/>
        <c:lblAlgn val="ctr"/>
        <c:lblOffset val="100"/>
      </c:catAx>
      <c:valAx>
        <c:axId val="139184000"/>
        <c:scaling>
          <c:orientation val="minMax"/>
        </c:scaling>
        <c:axPos val="l"/>
        <c:majorGridlines/>
        <c:numFmt formatCode="General" sourceLinked="1"/>
        <c:tickLblPos val="nextTo"/>
        <c:crossAx val="132839296"/>
        <c:crosses val="autoZero"/>
        <c:crossBetween val="between"/>
      </c:valAx>
    </c:plotArea>
    <c:legend>
      <c:legendPos val="r"/>
      <c:layout/>
    </c:legend>
    <c:plotVisOnly val="1"/>
    <c:dispBlanksAs val="gap"/>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der Einbeziehung der Eltern in das Schulleben, Ihre Beteiligung an der Schulpartnerschaft</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17</c:v>
                </c:pt>
                <c:pt idx="1">
                  <c:v>18</c:v>
                </c:pt>
                <c:pt idx="2">
                  <c:v>4</c:v>
                </c:pt>
                <c:pt idx="3">
                  <c:v>0</c:v>
                </c:pt>
                <c:pt idx="4">
                  <c:v>2</c:v>
                </c:pt>
              </c:numCache>
            </c:numRef>
          </c:val>
        </c:ser>
        <c:axId val="57593856"/>
        <c:axId val="57596160"/>
      </c:barChart>
      <c:catAx>
        <c:axId val="57593856"/>
        <c:scaling>
          <c:orientation val="minMax"/>
        </c:scaling>
        <c:axPos val="b"/>
        <c:tickLblPos val="nextTo"/>
        <c:crossAx val="57596160"/>
        <c:crosses val="autoZero"/>
        <c:auto val="1"/>
        <c:lblAlgn val="ctr"/>
        <c:lblOffset val="100"/>
      </c:catAx>
      <c:valAx>
        <c:axId val="57596160"/>
        <c:scaling>
          <c:orientation val="minMax"/>
        </c:scaling>
        <c:axPos val="l"/>
        <c:majorGridlines/>
        <c:numFmt formatCode="General" sourceLinked="1"/>
        <c:tickLblPos val="nextTo"/>
        <c:crossAx val="57593856"/>
        <c:crosses val="autoZero"/>
        <c:crossBetween val="between"/>
      </c:valAx>
    </c:plotArea>
    <c:legend>
      <c:legendPos val="r"/>
      <c:layout/>
    </c:legend>
    <c:plotVisOnly val="1"/>
    <c:dispBlanksAs val="gap"/>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der Öffnung der Schule nach außen (öffentliche Veranstaltungen, Einladung von Personen aus Wirtschaft und Kunst)</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24</c:v>
                </c:pt>
                <c:pt idx="1">
                  <c:v>14</c:v>
                </c:pt>
                <c:pt idx="2">
                  <c:v>4</c:v>
                </c:pt>
                <c:pt idx="3">
                  <c:v>0</c:v>
                </c:pt>
                <c:pt idx="4">
                  <c:v>0</c:v>
                </c:pt>
              </c:numCache>
            </c:numRef>
          </c:val>
        </c:ser>
        <c:axId val="57333632"/>
        <c:axId val="57361152"/>
      </c:barChart>
      <c:catAx>
        <c:axId val="57333632"/>
        <c:scaling>
          <c:orientation val="minMax"/>
        </c:scaling>
        <c:axPos val="b"/>
        <c:tickLblPos val="nextTo"/>
        <c:crossAx val="57361152"/>
        <c:crosses val="autoZero"/>
        <c:auto val="1"/>
        <c:lblAlgn val="ctr"/>
        <c:lblOffset val="100"/>
      </c:catAx>
      <c:valAx>
        <c:axId val="57361152"/>
        <c:scaling>
          <c:orientation val="minMax"/>
        </c:scaling>
        <c:axPos val="l"/>
        <c:majorGridlines/>
        <c:numFmt formatCode="General" sourceLinked="1"/>
        <c:tickLblPos val="nextTo"/>
        <c:crossAx val="57333632"/>
        <c:crosses val="autoZero"/>
        <c:crossBetween val="between"/>
      </c:valAx>
    </c:plotArea>
    <c:legend>
      <c:legendPos val="r"/>
      <c:layout/>
    </c:legend>
    <c:plotVisOnly val="1"/>
    <c:dispBlanksAs val="gap"/>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dem Schulmanagement, der Qualität der Schulleitung (Organisation und pädagogische Leitung , angemessener Führungsstil, Einhaltung von Gesetzen...)</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19</c:v>
                </c:pt>
                <c:pt idx="1">
                  <c:v>16</c:v>
                </c:pt>
                <c:pt idx="2">
                  <c:v>4</c:v>
                </c:pt>
                <c:pt idx="3">
                  <c:v>0</c:v>
                </c:pt>
                <c:pt idx="4">
                  <c:v>2</c:v>
                </c:pt>
              </c:numCache>
            </c:numRef>
          </c:val>
        </c:ser>
        <c:axId val="57431936"/>
        <c:axId val="57433472"/>
      </c:barChart>
      <c:catAx>
        <c:axId val="57431936"/>
        <c:scaling>
          <c:orientation val="minMax"/>
        </c:scaling>
        <c:axPos val="b"/>
        <c:tickLblPos val="nextTo"/>
        <c:crossAx val="57433472"/>
        <c:crosses val="autoZero"/>
        <c:auto val="1"/>
        <c:lblAlgn val="ctr"/>
        <c:lblOffset val="100"/>
      </c:catAx>
      <c:valAx>
        <c:axId val="57433472"/>
        <c:scaling>
          <c:orientation val="minMax"/>
        </c:scaling>
        <c:axPos val="l"/>
        <c:majorGridlines/>
        <c:numFmt formatCode="General" sourceLinked="1"/>
        <c:tickLblPos val="nextTo"/>
        <c:crossAx val="57431936"/>
        <c:crosses val="autoZero"/>
        <c:crossBetween val="between"/>
      </c:valAx>
    </c:plotArea>
    <c:legend>
      <c:legendPos val="r"/>
      <c:layout/>
    </c:legend>
    <c:plotVisOnly val="1"/>
    <c:dispBlanksAs val="gap"/>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dem Service der Schule (rechtzeitige und klare Informationen, umfassende Beratung, wenn nötig)</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19</c:v>
                </c:pt>
                <c:pt idx="1">
                  <c:v>17</c:v>
                </c:pt>
                <c:pt idx="2">
                  <c:v>4</c:v>
                </c:pt>
                <c:pt idx="3">
                  <c:v>0</c:v>
                </c:pt>
                <c:pt idx="4">
                  <c:v>0</c:v>
                </c:pt>
              </c:numCache>
            </c:numRef>
          </c:val>
        </c:ser>
        <c:axId val="57495936"/>
        <c:axId val="57497472"/>
      </c:barChart>
      <c:catAx>
        <c:axId val="57495936"/>
        <c:scaling>
          <c:orientation val="minMax"/>
        </c:scaling>
        <c:axPos val="b"/>
        <c:tickLblPos val="nextTo"/>
        <c:crossAx val="57497472"/>
        <c:crosses val="autoZero"/>
        <c:auto val="1"/>
        <c:lblAlgn val="ctr"/>
        <c:lblOffset val="100"/>
      </c:catAx>
      <c:valAx>
        <c:axId val="57497472"/>
        <c:scaling>
          <c:orientation val="minMax"/>
        </c:scaling>
        <c:axPos val="l"/>
        <c:majorGridlines/>
        <c:numFmt formatCode="General" sourceLinked="1"/>
        <c:tickLblPos val="nextTo"/>
        <c:crossAx val="57495936"/>
        <c:crosses val="autoZero"/>
        <c:crossBetween val="between"/>
      </c:valAx>
    </c:plotArea>
    <c:legend>
      <c:legendPos val="r"/>
      <c:layout/>
    </c:legend>
    <c:plotVisOnly val="1"/>
    <c:dispBlanksAs val="gap"/>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dem Service der Schule (rechtzeitige und klare Informationen, umfassende Beratung, wenn nötig)</c:v>
                </c:pt>
              </c:strCache>
            </c:strRef>
          </c:tx>
          <c:cat>
            <c:strRef>
              <c:f>Blatt1!$A$2:$A$7</c:f>
              <c:strCache>
                <c:ptCount val="5"/>
                <c:pt idx="0">
                  <c:v>sehr zufrieden</c:v>
                </c:pt>
                <c:pt idx="1">
                  <c:v>eher zufrieden</c:v>
                </c:pt>
                <c:pt idx="2">
                  <c:v>eher unzufrieden</c:v>
                </c:pt>
                <c:pt idx="3">
                  <c:v>sehr unzufrieden</c:v>
                </c:pt>
                <c:pt idx="4">
                  <c:v>kein Urteil</c:v>
                </c:pt>
              </c:strCache>
            </c:strRef>
          </c:cat>
          <c:val>
            <c:numRef>
              <c:f>Blatt1!$B$2:$B$7</c:f>
              <c:numCache>
                <c:formatCode>General</c:formatCode>
                <c:ptCount val="6"/>
                <c:pt idx="0">
                  <c:v>19</c:v>
                </c:pt>
                <c:pt idx="1">
                  <c:v>17</c:v>
                </c:pt>
                <c:pt idx="2">
                  <c:v>4</c:v>
                </c:pt>
                <c:pt idx="3">
                  <c:v>0</c:v>
                </c:pt>
                <c:pt idx="4">
                  <c:v>0</c:v>
                </c:pt>
              </c:numCache>
            </c:numRef>
          </c:val>
        </c:ser>
        <c:axId val="57646464"/>
        <c:axId val="57740288"/>
      </c:barChart>
      <c:catAx>
        <c:axId val="57646464"/>
        <c:scaling>
          <c:orientation val="minMax"/>
        </c:scaling>
        <c:axPos val="b"/>
        <c:tickLblPos val="nextTo"/>
        <c:crossAx val="57740288"/>
        <c:crosses val="autoZero"/>
        <c:auto val="1"/>
        <c:lblAlgn val="ctr"/>
        <c:lblOffset val="100"/>
      </c:catAx>
      <c:valAx>
        <c:axId val="57740288"/>
        <c:scaling>
          <c:orientation val="minMax"/>
        </c:scaling>
        <c:axPos val="l"/>
        <c:majorGridlines/>
        <c:numFmt formatCode="General" sourceLinked="1"/>
        <c:tickLblPos val="nextTo"/>
        <c:crossAx val="57646464"/>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Wie oft hatten Sie in diesem Schuljahr Kontakt zu Lehrern durch den Elternsprechtag?</c:v>
                </c:pt>
              </c:strCache>
            </c:strRef>
          </c:tx>
          <c:cat>
            <c:strRef>
              <c:f>Blatt1!$A$2:$A$5</c:f>
              <c:strCache>
                <c:ptCount val="4"/>
                <c:pt idx="0">
                  <c:v>nie</c:v>
                </c:pt>
                <c:pt idx="1">
                  <c:v>einmal</c:v>
                </c:pt>
                <c:pt idx="2">
                  <c:v>zweimal</c:v>
                </c:pt>
                <c:pt idx="3">
                  <c:v>öfter</c:v>
                </c:pt>
              </c:strCache>
            </c:strRef>
          </c:cat>
          <c:val>
            <c:numRef>
              <c:f>Blatt1!$B$2:$B$5</c:f>
              <c:numCache>
                <c:formatCode>General</c:formatCode>
                <c:ptCount val="4"/>
                <c:pt idx="0">
                  <c:v>6</c:v>
                </c:pt>
                <c:pt idx="1">
                  <c:v>18</c:v>
                </c:pt>
                <c:pt idx="2">
                  <c:v>11</c:v>
                </c:pt>
                <c:pt idx="3">
                  <c:v>6</c:v>
                </c:pt>
              </c:numCache>
            </c:numRef>
          </c:val>
        </c:ser>
        <c:axId val="37406976"/>
        <c:axId val="38408192"/>
      </c:barChart>
      <c:catAx>
        <c:axId val="37406976"/>
        <c:scaling>
          <c:orientation val="minMax"/>
        </c:scaling>
        <c:axPos val="b"/>
        <c:tickLblPos val="nextTo"/>
        <c:crossAx val="38408192"/>
        <c:crosses val="autoZero"/>
        <c:auto val="1"/>
        <c:lblAlgn val="ctr"/>
        <c:lblOffset val="100"/>
      </c:catAx>
      <c:valAx>
        <c:axId val="38408192"/>
        <c:scaling>
          <c:orientation val="minMax"/>
        </c:scaling>
        <c:axPos val="l"/>
        <c:majorGridlines/>
        <c:numFmt formatCode="General" sourceLinked="1"/>
        <c:tickLblPos val="nextTo"/>
        <c:crossAx val="37406976"/>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Wie oft gab es ein Gespräch auf Wunsch der Lehrer?</c:v>
                </c:pt>
              </c:strCache>
            </c:strRef>
          </c:tx>
          <c:cat>
            <c:strRef>
              <c:f>Blatt1!$A$2:$A$5</c:f>
              <c:strCache>
                <c:ptCount val="4"/>
                <c:pt idx="0">
                  <c:v>nie</c:v>
                </c:pt>
                <c:pt idx="1">
                  <c:v>einmal</c:v>
                </c:pt>
                <c:pt idx="2">
                  <c:v>zweimal</c:v>
                </c:pt>
                <c:pt idx="3">
                  <c:v>öfter</c:v>
                </c:pt>
              </c:strCache>
            </c:strRef>
          </c:cat>
          <c:val>
            <c:numRef>
              <c:f>Blatt1!$B$2:$B$5</c:f>
              <c:numCache>
                <c:formatCode>General</c:formatCode>
                <c:ptCount val="4"/>
                <c:pt idx="0">
                  <c:v>26</c:v>
                </c:pt>
                <c:pt idx="1">
                  <c:v>6</c:v>
                </c:pt>
                <c:pt idx="2">
                  <c:v>2</c:v>
                </c:pt>
                <c:pt idx="3">
                  <c:v>2</c:v>
                </c:pt>
              </c:numCache>
            </c:numRef>
          </c:val>
        </c:ser>
        <c:axId val="104617472"/>
        <c:axId val="104636416"/>
      </c:barChart>
      <c:catAx>
        <c:axId val="104617472"/>
        <c:scaling>
          <c:orientation val="minMax"/>
        </c:scaling>
        <c:axPos val="b"/>
        <c:tickLblPos val="nextTo"/>
        <c:crossAx val="104636416"/>
        <c:crosses val="autoZero"/>
        <c:auto val="1"/>
        <c:lblAlgn val="ctr"/>
        <c:lblOffset val="100"/>
      </c:catAx>
      <c:valAx>
        <c:axId val="104636416"/>
        <c:scaling>
          <c:orientation val="minMax"/>
        </c:scaling>
        <c:axPos val="l"/>
        <c:majorGridlines/>
        <c:numFmt formatCode="General" sourceLinked="1"/>
        <c:tickLblPos val="nextTo"/>
        <c:crossAx val="104617472"/>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Wie oft gab es ein Gespräch auf Wunsch der Lehrer?</c:v>
                </c:pt>
              </c:strCache>
            </c:strRef>
          </c:tx>
          <c:cat>
            <c:strRef>
              <c:f>Blatt1!$A$2:$A$5</c:f>
              <c:strCache>
                <c:ptCount val="4"/>
                <c:pt idx="0">
                  <c:v>nie</c:v>
                </c:pt>
                <c:pt idx="1">
                  <c:v>einmal</c:v>
                </c:pt>
                <c:pt idx="2">
                  <c:v>zweimal</c:v>
                </c:pt>
                <c:pt idx="3">
                  <c:v>öfter</c:v>
                </c:pt>
              </c:strCache>
            </c:strRef>
          </c:cat>
          <c:val>
            <c:numRef>
              <c:f>Blatt1!$B$2:$B$5</c:f>
              <c:numCache>
                <c:formatCode>General</c:formatCode>
                <c:ptCount val="4"/>
                <c:pt idx="0">
                  <c:v>26</c:v>
                </c:pt>
                <c:pt idx="1">
                  <c:v>6</c:v>
                </c:pt>
                <c:pt idx="2">
                  <c:v>2</c:v>
                </c:pt>
                <c:pt idx="3">
                  <c:v>2</c:v>
                </c:pt>
              </c:numCache>
            </c:numRef>
          </c:val>
        </c:ser>
        <c:axId val="53315456"/>
        <c:axId val="53620736"/>
      </c:barChart>
      <c:catAx>
        <c:axId val="53315456"/>
        <c:scaling>
          <c:orientation val="minMax"/>
        </c:scaling>
        <c:axPos val="b"/>
        <c:tickLblPos val="nextTo"/>
        <c:crossAx val="53620736"/>
        <c:crosses val="autoZero"/>
        <c:auto val="1"/>
        <c:lblAlgn val="ctr"/>
        <c:lblOffset val="100"/>
      </c:catAx>
      <c:valAx>
        <c:axId val="53620736"/>
        <c:scaling>
          <c:orientation val="minMax"/>
        </c:scaling>
        <c:axPos val="l"/>
        <c:majorGridlines/>
        <c:numFmt formatCode="General" sourceLinked="1"/>
        <c:tickLblPos val="nextTo"/>
        <c:crossAx val="53315456"/>
        <c:crosses val="autoZero"/>
        <c:crossBetween val="between"/>
      </c:valAx>
    </c:plotArea>
    <c:legend>
      <c:legendPos val="r"/>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Förderung/Unterstützung des Kindes (z.B. bei Schwierigkeiten)</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9</c:v>
                </c:pt>
                <c:pt idx="1">
                  <c:v>21</c:v>
                </c:pt>
                <c:pt idx="2">
                  <c:v>5</c:v>
                </c:pt>
                <c:pt idx="3">
                  <c:v>3</c:v>
                </c:pt>
                <c:pt idx="4">
                  <c:v>1</c:v>
                </c:pt>
              </c:numCache>
            </c:numRef>
          </c:val>
        </c:ser>
        <c:axId val="34980992"/>
        <c:axId val="34982528"/>
      </c:barChart>
      <c:catAx>
        <c:axId val="34980992"/>
        <c:scaling>
          <c:orientation val="minMax"/>
        </c:scaling>
        <c:axPos val="b"/>
        <c:tickLblPos val="nextTo"/>
        <c:crossAx val="34982528"/>
        <c:crosses val="autoZero"/>
        <c:auto val="1"/>
        <c:lblAlgn val="ctr"/>
        <c:lblOffset val="100"/>
      </c:catAx>
      <c:valAx>
        <c:axId val="34982528"/>
        <c:scaling>
          <c:orientation val="minMax"/>
        </c:scaling>
        <c:axPos val="l"/>
        <c:majorGridlines/>
        <c:numFmt formatCode="General" sourceLinked="1"/>
        <c:tickLblPos val="nextTo"/>
        <c:crossAx val="34980992"/>
        <c:crosses val="autoZero"/>
        <c:crossBetween val="between"/>
      </c:valAx>
    </c:plotArea>
    <c:legend>
      <c:legendPos val="r"/>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Im Umfang der gegebenen Hausübungen</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8</c:v>
                </c:pt>
                <c:pt idx="1">
                  <c:v>22</c:v>
                </c:pt>
                <c:pt idx="2">
                  <c:v>9</c:v>
                </c:pt>
                <c:pt idx="3">
                  <c:v>2</c:v>
                </c:pt>
                <c:pt idx="4">
                  <c:v>1</c:v>
                </c:pt>
              </c:numCache>
            </c:numRef>
          </c:val>
        </c:ser>
        <c:axId val="35552640"/>
        <c:axId val="36235904"/>
      </c:barChart>
      <c:catAx>
        <c:axId val="35552640"/>
        <c:scaling>
          <c:orientation val="minMax"/>
        </c:scaling>
        <c:axPos val="b"/>
        <c:tickLblPos val="nextTo"/>
        <c:crossAx val="36235904"/>
        <c:crosses val="autoZero"/>
        <c:auto val="1"/>
        <c:lblAlgn val="ctr"/>
        <c:lblOffset val="100"/>
      </c:catAx>
      <c:valAx>
        <c:axId val="36235904"/>
        <c:scaling>
          <c:orientation val="minMax"/>
        </c:scaling>
        <c:axPos val="l"/>
        <c:majorGridlines/>
        <c:numFmt formatCode="General" sourceLinked="1"/>
        <c:tickLblPos val="nextTo"/>
        <c:crossAx val="35552640"/>
        <c:crosses val="autoZero"/>
        <c:crossBetween val="between"/>
      </c:valAx>
    </c:plotArea>
    <c:legend>
      <c:legendPos val="r"/>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de-AT"/>
  <c:style val="18"/>
  <c:chart>
    <c:title>
      <c:layout/>
    </c:title>
    <c:plotArea>
      <c:layout/>
      <c:barChart>
        <c:barDir val="col"/>
        <c:grouping val="clustered"/>
        <c:ser>
          <c:idx val="0"/>
          <c:order val="0"/>
          <c:tx>
            <c:strRef>
              <c:f>Blatt1!$B$1</c:f>
              <c:strCache>
                <c:ptCount val="1"/>
                <c:pt idx="0">
                  <c:v>Mit der Schwierigkeit der HÜ</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11</c:v>
                </c:pt>
                <c:pt idx="1">
                  <c:v>16</c:v>
                </c:pt>
                <c:pt idx="2">
                  <c:v>11</c:v>
                </c:pt>
                <c:pt idx="3">
                  <c:v>3</c:v>
                </c:pt>
                <c:pt idx="4">
                  <c:v>1</c:v>
                </c:pt>
              </c:numCache>
            </c:numRef>
          </c:val>
        </c:ser>
        <c:axId val="107781120"/>
        <c:axId val="107787008"/>
      </c:barChart>
      <c:catAx>
        <c:axId val="107781120"/>
        <c:scaling>
          <c:orientation val="minMax"/>
        </c:scaling>
        <c:axPos val="b"/>
        <c:tickLblPos val="nextTo"/>
        <c:crossAx val="107787008"/>
        <c:crosses val="autoZero"/>
        <c:auto val="1"/>
        <c:lblAlgn val="ctr"/>
        <c:lblOffset val="100"/>
      </c:catAx>
      <c:valAx>
        <c:axId val="107787008"/>
        <c:scaling>
          <c:orientation val="minMax"/>
        </c:scaling>
        <c:axPos val="l"/>
        <c:majorGridlines/>
        <c:numFmt formatCode="General" sourceLinked="1"/>
        <c:tickLblPos val="nextTo"/>
        <c:crossAx val="107781120"/>
        <c:crosses val="autoZero"/>
        <c:crossBetween val="between"/>
      </c:valAx>
    </c:plotArea>
    <c:legend>
      <c:legendPos val="r"/>
      <c:layout/>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de-AT"/>
  <c:style val="18"/>
  <c:chart>
    <c:title>
      <c:layout>
        <c:manualLayout>
          <c:xMode val="edge"/>
          <c:yMode val="edge"/>
          <c:x val="0.12328995333916598"/>
          <c:y val="1.58730158730159E-2"/>
        </c:manualLayout>
      </c:layout>
    </c:title>
    <c:plotArea>
      <c:layout/>
      <c:barChart>
        <c:barDir val="col"/>
        <c:grouping val="clustered"/>
        <c:ser>
          <c:idx val="0"/>
          <c:order val="0"/>
          <c:tx>
            <c:strRef>
              <c:f>Blatt1!$B$1</c:f>
              <c:strCache>
                <c:ptCount val="1"/>
                <c:pt idx="0">
                  <c:v>Mit der Strenge und Disziplin im Unterricht</c:v>
                </c:pt>
              </c:strCache>
            </c:strRef>
          </c:tx>
          <c:cat>
            <c:strRef>
              <c:f>Blatt1!$A$2:$A$6</c:f>
              <c:strCache>
                <c:ptCount val="5"/>
                <c:pt idx="0">
                  <c:v>sehr zufrieden</c:v>
                </c:pt>
                <c:pt idx="1">
                  <c:v>eher zufrieden</c:v>
                </c:pt>
                <c:pt idx="2">
                  <c:v>eher unzufrieden</c:v>
                </c:pt>
                <c:pt idx="3">
                  <c:v>sehr unzufrieden</c:v>
                </c:pt>
                <c:pt idx="4">
                  <c:v>kein Urteil</c:v>
                </c:pt>
              </c:strCache>
            </c:strRef>
          </c:cat>
          <c:val>
            <c:numRef>
              <c:f>Blatt1!$B$2:$B$6</c:f>
              <c:numCache>
                <c:formatCode>General</c:formatCode>
                <c:ptCount val="5"/>
                <c:pt idx="0">
                  <c:v>12</c:v>
                </c:pt>
                <c:pt idx="1">
                  <c:v>20</c:v>
                </c:pt>
                <c:pt idx="2">
                  <c:v>4</c:v>
                </c:pt>
                <c:pt idx="3">
                  <c:v>1</c:v>
                </c:pt>
                <c:pt idx="4">
                  <c:v>4</c:v>
                </c:pt>
              </c:numCache>
            </c:numRef>
          </c:val>
        </c:ser>
        <c:axId val="114549888"/>
        <c:axId val="114552192"/>
      </c:barChart>
      <c:catAx>
        <c:axId val="114549888"/>
        <c:scaling>
          <c:orientation val="minMax"/>
        </c:scaling>
        <c:axPos val="b"/>
        <c:tickLblPos val="nextTo"/>
        <c:crossAx val="114552192"/>
        <c:crosses val="autoZero"/>
        <c:auto val="1"/>
        <c:lblAlgn val="ctr"/>
        <c:lblOffset val="100"/>
      </c:catAx>
      <c:valAx>
        <c:axId val="114552192"/>
        <c:scaling>
          <c:orientation val="minMax"/>
        </c:scaling>
        <c:axPos val="l"/>
        <c:majorGridlines/>
        <c:numFmt formatCode="General" sourceLinked="1"/>
        <c:tickLblPos val="nextTo"/>
        <c:crossAx val="114549888"/>
        <c:crosses val="autoZero"/>
        <c:crossBetween val="between"/>
      </c:valAx>
    </c:plotArea>
    <c:legend>
      <c:legendPos val="r"/>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2D9D2558-4F2B-4A64-BD47-A180042C9DCC}" type="datetimeFigureOut">
              <a:rPr lang="de-AT" smtClean="0"/>
              <a:t>18.05.2016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2D9D2558-4F2B-4A64-BD47-A180042C9DCC}" type="datetimeFigureOut">
              <a:rPr lang="de-AT" smtClean="0"/>
              <a:t>18.05.2016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2D9D2558-4F2B-4A64-BD47-A180042C9DCC}" type="datetimeFigureOut">
              <a:rPr lang="de-AT" smtClean="0"/>
              <a:t>18.05.2016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2D9D2558-4F2B-4A64-BD47-A180042C9DCC}" type="datetimeFigureOut">
              <a:rPr lang="de-AT" smtClean="0"/>
              <a:t>18.05.2016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D9D2558-4F2B-4A64-BD47-A180042C9DCC}" type="datetimeFigureOut">
              <a:rPr lang="de-AT" smtClean="0"/>
              <a:t>18.05.2016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2D9D2558-4F2B-4A64-BD47-A180042C9DCC}" type="datetimeFigureOut">
              <a:rPr lang="de-AT" smtClean="0"/>
              <a:t>18.05.2016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2D9D2558-4F2B-4A64-BD47-A180042C9DCC}" type="datetimeFigureOut">
              <a:rPr lang="de-AT" smtClean="0"/>
              <a:t>18.05.2016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2D9D2558-4F2B-4A64-BD47-A180042C9DCC}" type="datetimeFigureOut">
              <a:rPr lang="de-AT" smtClean="0"/>
              <a:t>18.05.2016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D9D2558-4F2B-4A64-BD47-A180042C9DCC}" type="datetimeFigureOut">
              <a:rPr lang="de-AT" smtClean="0"/>
              <a:t>18.05.2016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D9D2558-4F2B-4A64-BD47-A180042C9DCC}" type="datetimeFigureOut">
              <a:rPr lang="de-AT" smtClean="0"/>
              <a:t>18.05.2016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D9D2558-4F2B-4A64-BD47-A180042C9DCC}" type="datetimeFigureOut">
              <a:rPr lang="de-AT" smtClean="0"/>
              <a:t>18.05.2016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657E29B3-D45E-47F6-AD1B-1BF3F996B06D}" type="slidenum">
              <a:rPr lang="de-AT" smtClean="0"/>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D2558-4F2B-4A64-BD47-A180042C9DCC}" type="datetimeFigureOut">
              <a:rPr lang="de-AT" smtClean="0"/>
              <a:t>18.05.2016</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E29B3-D45E-47F6-AD1B-1BF3F996B06D}" type="slidenum">
              <a:rPr lang="de-AT" smtClean="0"/>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2"/>
            <a:ext cx="7772400" cy="3123779"/>
          </a:xfrm>
        </p:spPr>
        <p:txBody>
          <a:bodyPr>
            <a:noAutofit/>
          </a:bodyPr>
          <a:lstStyle/>
          <a:p>
            <a:r>
              <a:rPr lang="de-DE" sz="2400" b="1" dirty="0" smtClean="0"/>
              <a:t>4. </a:t>
            </a:r>
            <a:r>
              <a:rPr lang="de-DE" sz="2400" b="1" dirty="0"/>
              <a:t>Klassen - Elternfragebogen – Auswertung </a:t>
            </a:r>
            <a:r>
              <a:rPr lang="de-DE" sz="2400" dirty="0" smtClean="0"/>
              <a:t/>
            </a:r>
            <a:br>
              <a:rPr lang="de-DE" sz="2400" dirty="0" smtClean="0"/>
            </a:br>
            <a:r>
              <a:rPr lang="de-DE" sz="2400" dirty="0" smtClean="0"/>
              <a:t>1</a:t>
            </a:r>
            <a:r>
              <a:rPr lang="de-DE" sz="1800" b="1" i="1" u="sng" dirty="0" smtClean="0"/>
              <a:t>. </a:t>
            </a:r>
            <a:r>
              <a:rPr lang="de-DE" sz="2400" b="1" i="1" u="sng" dirty="0"/>
              <a:t>Beteiligung</a:t>
            </a:r>
            <a:r>
              <a:rPr lang="de-AT" sz="1800" i="1" dirty="0" smtClean="0"/>
              <a:t/>
            </a:r>
            <a:br>
              <a:rPr lang="de-AT" sz="1800" i="1" dirty="0" smtClean="0"/>
            </a:br>
            <a:r>
              <a:rPr lang="de-DE" sz="1800" b="1" i="1" u="none" strike="noStrike" dirty="0" smtClean="0"/>
              <a:t> </a:t>
            </a:r>
            <a:r>
              <a:rPr lang="de-AT" sz="1800" i="1" dirty="0" smtClean="0"/>
              <a:t/>
            </a:r>
            <a:br>
              <a:rPr lang="de-AT" sz="1800" i="1" dirty="0" smtClean="0"/>
            </a:br>
            <a:r>
              <a:rPr lang="de-DE" sz="2400" i="1" dirty="0" smtClean="0"/>
              <a:t>Es wurden von aktuell 46 </a:t>
            </a:r>
            <a:r>
              <a:rPr lang="de-DE" sz="2400" i="1" dirty="0" err="1" smtClean="0"/>
              <a:t>SchülerInnen</a:t>
            </a:r>
            <a:r>
              <a:rPr lang="de-DE" sz="2400" i="1" dirty="0" smtClean="0"/>
              <a:t> in den beiden 4. Klassen insgesamt 42 Fragebögen zurückgegeben. 16 davon enthielten Kritikpunkte, Lob oder Anregungen im Freitext. </a:t>
            </a:r>
            <a:r>
              <a:rPr lang="de-AT" sz="3200" dirty="0" smtClean="0"/>
              <a:t/>
            </a:r>
            <a:br>
              <a:rPr lang="de-AT" sz="3200" dirty="0" smtClean="0"/>
            </a:br>
            <a:endParaRPr lang="de-AT" sz="2400" dirty="0"/>
          </a:p>
        </p:txBody>
      </p:sp>
      <p:sp>
        <p:nvSpPr>
          <p:cNvPr id="3" name="Untertitel 2"/>
          <p:cNvSpPr>
            <a:spLocks noGrp="1"/>
          </p:cNvSpPr>
          <p:nvPr>
            <p:ph type="subTitle" idx="1"/>
          </p:nvPr>
        </p:nvSpPr>
        <p:spPr/>
        <p:txBody>
          <a:bodyPr/>
          <a:lstStyle/>
          <a:p>
            <a:endParaRPr lang="de-AT"/>
          </a:p>
        </p:txBody>
      </p:sp>
      <p:graphicFrame>
        <p:nvGraphicFramePr>
          <p:cNvPr id="4" name="Diagramm 3"/>
          <p:cNvGraphicFramePr/>
          <p:nvPr/>
        </p:nvGraphicFramePr>
        <p:xfrm>
          <a:off x="2699792" y="3140968"/>
          <a:ext cx="4464496" cy="32122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683568" y="836712"/>
          <a:ext cx="8003232" cy="52894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620688"/>
          <a:ext cx="8219256" cy="5505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548680"/>
          <a:ext cx="8219256" cy="55774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692696"/>
          <a:ext cx="8219256"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692696"/>
          <a:ext cx="8219256"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95536" y="764704"/>
          <a:ext cx="8291264" cy="53614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23528" y="548680"/>
          <a:ext cx="8363272" cy="55774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a:t>Wie zufrieden waren Sie mit unserer Schule als „Lebensraum“ Ihres Kindes?</a:t>
            </a:r>
            <a:r>
              <a:rPr lang="de-AT" sz="2800" dirty="0" smtClean="0"/>
              <a:t/>
            </a:r>
            <a:br>
              <a:rPr lang="de-AT" sz="2800" dirty="0" smtClean="0"/>
            </a:br>
            <a:endParaRPr lang="de-AT" sz="28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95536" y="692696"/>
          <a:ext cx="8291264"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95536" y="692696"/>
          <a:ext cx="8291264"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908720"/>
          <a:ext cx="8219256" cy="52174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23528" y="692696"/>
          <a:ext cx="8363272"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539552" y="548680"/>
          <a:ext cx="8147248" cy="55774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611560" y="548680"/>
          <a:ext cx="8075240" cy="55774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764704"/>
          <a:ext cx="8219256" cy="53614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836712"/>
          <a:ext cx="8219256" cy="52894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395536" y="692696"/>
          <a:ext cx="8291264"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539552" y="692696"/>
          <a:ext cx="8147248"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649491"/>
          </a:xfrm>
        </p:spPr>
        <p:txBody>
          <a:bodyPr>
            <a:normAutofit fontScale="25000" lnSpcReduction="20000"/>
          </a:bodyPr>
          <a:lstStyle/>
          <a:p>
            <a:r>
              <a:rPr lang="de-DE" sz="5600" b="1" u="sng" dirty="0" smtClean="0"/>
              <a:t>Freitexte:</a:t>
            </a:r>
            <a:endParaRPr lang="de-AT" sz="5600" dirty="0" smtClean="0"/>
          </a:p>
          <a:p>
            <a:r>
              <a:rPr lang="de-DE" sz="5600" dirty="0" smtClean="0"/>
              <a:t> </a:t>
            </a:r>
            <a:endParaRPr lang="de-AT" sz="5600" dirty="0" smtClean="0"/>
          </a:p>
          <a:p>
            <a:r>
              <a:rPr lang="de-DE" sz="5600" b="1" dirty="0" smtClean="0"/>
              <a:t>Mir hat an dieser Schule gefallen:</a:t>
            </a:r>
            <a:endParaRPr lang="de-AT" sz="5600" dirty="0" smtClean="0"/>
          </a:p>
          <a:p>
            <a:r>
              <a:rPr lang="de-DE" sz="5600" dirty="0" smtClean="0"/>
              <a:t> </a:t>
            </a:r>
            <a:endParaRPr lang="de-AT" sz="5600" dirty="0" smtClean="0"/>
          </a:p>
          <a:p>
            <a:r>
              <a:rPr lang="de-DE" sz="5600" dirty="0" smtClean="0"/>
              <a:t>Persönlichkeit, Geborgenheit, Computerorientierung, Entwicklung der Persönlichkeit inkl. Selbstdarstellung und Präsentation, persönlich – Schüler sind keine Nummern, Stärken der Kinder werden gefördert, , Schwächen werden akzeptiert und Stärken gefördert, die berufspraktischen Tage sind sehr positiv, 2 Lehrer in den Hauptgegenständen, menschlicher Umgang miteinander</a:t>
            </a:r>
            <a:endParaRPr lang="de-AT" sz="5600" dirty="0" smtClean="0"/>
          </a:p>
          <a:p>
            <a:r>
              <a:rPr lang="de-DE" sz="5600" dirty="0" smtClean="0"/>
              <a:t> </a:t>
            </a:r>
            <a:endParaRPr lang="de-AT" sz="5600" dirty="0" smtClean="0"/>
          </a:p>
          <a:p>
            <a:r>
              <a:rPr lang="de-DE" sz="5600" b="1" dirty="0" smtClean="0"/>
              <a:t>Mich hat gestört:</a:t>
            </a:r>
            <a:endParaRPr lang="de-AT" sz="5600" dirty="0" smtClean="0"/>
          </a:p>
          <a:p>
            <a:r>
              <a:rPr lang="de-DE" sz="5600" dirty="0" smtClean="0"/>
              <a:t>Deutschlehrer nimmt keine Rücksicht auf Defizite des Schülers, obwohl durch Untersuchung belegt, Mathematikunterricht, Noten grundlegend und vertiefend am Anfang nicht ganz verständlich, Probleme einzelner Personen werden immer zu Problem der ganzen Klasse gemacht, dass man bei Verbesserungsvorschlägen nicht ernst genommen wird, Arbeitspläne und Aufgaben, die nicht korrigiert werden, das Turnstunden für Diskussionen geopfert werden, es wird zu wenig auf schwache Schüler eingegangen, teilweise nur Förderung der schwachen Schüler</a:t>
            </a:r>
            <a:endParaRPr lang="de-AT" sz="5600" dirty="0" smtClean="0"/>
          </a:p>
          <a:p>
            <a:r>
              <a:rPr lang="de-DE" sz="5600" dirty="0" smtClean="0"/>
              <a:t> </a:t>
            </a:r>
            <a:endParaRPr lang="de-AT" sz="5600" dirty="0" smtClean="0"/>
          </a:p>
          <a:p>
            <a:r>
              <a:rPr lang="de-DE" sz="5600" b="1" dirty="0" smtClean="0"/>
              <a:t>Was gehört dringend verbessert/verändert?</a:t>
            </a:r>
            <a:endParaRPr lang="de-AT" sz="5600" dirty="0" smtClean="0"/>
          </a:p>
          <a:p>
            <a:r>
              <a:rPr lang="de-DE" sz="5600" dirty="0" smtClean="0"/>
              <a:t>Schüler nach Stärken und Schwächen sortieren, Leistungsgruppen, Wahlpflichtfächer, Länge der Elternabende, Schulsystem generell, Kinder ermutigen (einladen), mehr Fragen zu stellen,  Meldung am morgen, wenn Kind krank ist, bessere Förderung begabter Schüler, öfters mehr den Eltern zuhören, denn sie sind zu Hause bei den HÜs, Eltern mit ihren Anliegen ernster nehmen, der Mathematikunterricht</a:t>
            </a:r>
            <a:endParaRPr lang="de-AT" sz="5600" dirty="0" smtClean="0"/>
          </a:p>
          <a:p>
            <a:r>
              <a:rPr lang="de-DE" sz="5600" dirty="0" smtClean="0"/>
              <a:t> </a:t>
            </a:r>
            <a:endParaRPr lang="de-AT" sz="5600" dirty="0" smtClean="0"/>
          </a:p>
          <a:p>
            <a:r>
              <a:rPr lang="de-DE" dirty="0" smtClean="0"/>
              <a:t> </a:t>
            </a:r>
            <a:endParaRPr lang="de-AT" dirty="0" smtClean="0"/>
          </a:p>
          <a:p>
            <a:r>
              <a:rPr lang="de-DE" dirty="0" smtClean="0"/>
              <a:t> </a:t>
            </a:r>
            <a:endParaRPr lang="de-AT" dirty="0" smtClean="0"/>
          </a:p>
          <a:p>
            <a:r>
              <a:rPr lang="de-DE" dirty="0" smtClean="0"/>
              <a:t> </a:t>
            </a:r>
            <a:endParaRPr lang="de-AT" dirty="0" smtClean="0"/>
          </a:p>
          <a:p>
            <a:r>
              <a:rPr lang="de-DE" dirty="0" smtClean="0"/>
              <a:t> </a:t>
            </a:r>
            <a:endParaRPr lang="de-AT" dirty="0" smtClean="0"/>
          </a:p>
          <a:p>
            <a:r>
              <a:rPr lang="de-DE" dirty="0" smtClean="0"/>
              <a:t> </a:t>
            </a:r>
            <a:endParaRPr lang="de-AT" dirty="0" smtClean="0"/>
          </a:p>
          <a:p>
            <a:endParaRPr lang="de-A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85000" lnSpcReduction="20000"/>
          </a:bodyPr>
          <a:lstStyle/>
          <a:p>
            <a:r>
              <a:rPr lang="de-DE" dirty="0" smtClean="0"/>
              <a:t>Die Auswertung übernahmen die Klassenvorstände, die </a:t>
            </a:r>
            <a:r>
              <a:rPr lang="de-DE" dirty="0" err="1" smtClean="0"/>
              <a:t>CoKlassenvorstände</a:t>
            </a:r>
            <a:r>
              <a:rPr lang="de-DE" dirty="0" smtClean="0"/>
              <a:t> und die Klassenelternvertreter, die Klassenelternstellvertreter der beiden Klassen.</a:t>
            </a:r>
            <a:endParaRPr lang="de-AT" dirty="0" smtClean="0"/>
          </a:p>
          <a:p>
            <a:r>
              <a:rPr lang="de-DE" dirty="0" smtClean="0"/>
              <a:t> </a:t>
            </a:r>
            <a:endParaRPr lang="de-AT" dirty="0" smtClean="0"/>
          </a:p>
          <a:p>
            <a:r>
              <a:rPr lang="de-DE" b="1" dirty="0" smtClean="0"/>
              <a:t>Wir möchten allen Teilnehmern danken und freuen uns über die zum großen Teil sehr guten Ergebnisse für unsere Schule.</a:t>
            </a:r>
            <a:endParaRPr lang="de-AT" dirty="0" smtClean="0"/>
          </a:p>
          <a:p>
            <a:r>
              <a:rPr lang="de-DE" b="1" dirty="0" smtClean="0"/>
              <a:t> </a:t>
            </a:r>
            <a:endParaRPr lang="de-AT" dirty="0" smtClean="0"/>
          </a:p>
          <a:p>
            <a:r>
              <a:rPr lang="de-DE" dirty="0" smtClean="0"/>
              <a:t> </a:t>
            </a:r>
            <a:endParaRPr lang="de-AT" dirty="0" smtClean="0"/>
          </a:p>
          <a:p>
            <a:r>
              <a:rPr lang="de-DE" dirty="0" smtClean="0"/>
              <a:t> </a:t>
            </a:r>
            <a:endParaRPr lang="de-AT" dirty="0" smtClean="0"/>
          </a:p>
          <a:p>
            <a:r>
              <a:rPr lang="de-DE" dirty="0" smtClean="0"/>
              <a:t>Direktion und Lehrerteam</a:t>
            </a:r>
            <a:endParaRPr lang="de-AT" dirty="0" smtClean="0"/>
          </a:p>
          <a:p>
            <a:endParaRPr lang="de-A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611560" y="980728"/>
          <a:ext cx="8075240" cy="51454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539552" y="908720"/>
          <a:ext cx="8147248" cy="52174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251520" y="764704"/>
          <a:ext cx="8435280" cy="53614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a:t>Wie zufrieden waren Sie mit dem Unterricht Ihres Kindes in allen 4 Jahren in den folgenden Bereichen:</a:t>
            </a:r>
            <a:r>
              <a:rPr lang="de-AT" sz="2800" dirty="0" smtClean="0"/>
              <a:t/>
            </a:r>
            <a:br>
              <a:rPr lang="de-AT" sz="2800" dirty="0" smtClean="0"/>
            </a:br>
            <a:endParaRPr lang="de-AT" sz="28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539552" y="764704"/>
          <a:ext cx="8147248" cy="53614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764704"/>
          <a:ext cx="8219256" cy="53614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692696"/>
          <a:ext cx="8219256" cy="54334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Bildschirmpräsentation (4:3)</PresentationFormat>
  <Paragraphs>53</Paragraphs>
  <Slides>28</Slides>
  <Notes>0</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Larissa-Design</vt:lpstr>
      <vt:lpstr>4. Klassen - Elternfragebogen – Auswertung  1. Beteiligung   Es wurden von aktuell 46 SchülerInnen in den beiden 4. Klassen insgesamt 42 Fragebögen zurückgegeben. 16 davon enthielten Kritikpunkte, Lob oder Anregungen im Freitext.  </vt:lpstr>
      <vt:lpstr>Folie 2</vt:lpstr>
      <vt:lpstr>Folie 3</vt:lpstr>
      <vt:lpstr>Folie 4</vt:lpstr>
      <vt:lpstr>Folie 5</vt:lpstr>
      <vt:lpstr>Wie zufrieden waren Sie mit dem Unterricht Ihres Kindes in allen 4 Jahren in den folgenden Bereichen: </vt:lpstr>
      <vt:lpstr>Folie 7</vt:lpstr>
      <vt:lpstr>Folie 8</vt:lpstr>
      <vt:lpstr>Folie 9</vt:lpstr>
      <vt:lpstr>Folie 10</vt:lpstr>
      <vt:lpstr>Folie 11</vt:lpstr>
      <vt:lpstr>Folie 12</vt:lpstr>
      <vt:lpstr>Folie 13</vt:lpstr>
      <vt:lpstr>Folie 14</vt:lpstr>
      <vt:lpstr>Folie 15</vt:lpstr>
      <vt:lpstr>Folie 16</vt:lpstr>
      <vt:lpstr>Wie zufrieden waren Sie mit unserer Schule als „Lebensraum“ Ihres Kindes? </vt:lpstr>
      <vt:lpstr>Folie 18</vt:lpstr>
      <vt:lpstr>Folie 19</vt:lpstr>
      <vt:lpstr>Folie 20</vt:lpstr>
      <vt:lpstr>Folie 21</vt:lpstr>
      <vt:lpstr>Folie 22</vt:lpstr>
      <vt:lpstr>Folie 23</vt:lpstr>
      <vt:lpstr>Folie 24</vt:lpstr>
      <vt:lpstr>Folie 25</vt:lpstr>
      <vt:lpstr>Folie 26</vt:lpstr>
      <vt:lpstr>Folie 27</vt:lpstr>
      <vt:lpstr>Folie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Klassen - Elternfragebogen – Auswertung  1. Beteiligung   Es wurden von aktuell 46 SchülerInnen in den beiden 4. Klassen insgesamt 42 Fragebögen zurückgegeben. 16 davon enthielten Kritikpunkte, Lob oder Anregungen im Freitext.</dc:title>
  <dc:creator>Georg Metze</dc:creator>
  <cp:lastModifiedBy>Georg Metze</cp:lastModifiedBy>
  <cp:revision>3</cp:revision>
  <dcterms:created xsi:type="dcterms:W3CDTF">2016-05-18T06:37:57Z</dcterms:created>
  <dcterms:modified xsi:type="dcterms:W3CDTF">2016-05-18T07:04:09Z</dcterms:modified>
</cp:coreProperties>
</file>